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C7162-4695-4D65-AF87-503FC1EFD039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3F1CE-33C7-4104-9AD6-473EBAC877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3F1CE-33C7-4104-9AD6-473EBAC87763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3">
                <a:tint val="45000"/>
                <a:satMod val="400000"/>
              </a:schemeClr>
            </a:duotone>
            <a:lum bright="41000" contrast="-68000"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4EF86-697C-4D97-BE6F-BCEBAAEBBB93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9F5A4-A551-4CDB-B459-3BBA0FE5C1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АФТОЗНИ СТОМАТИТИС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5029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CS" b="1" smtClean="0"/>
              <a:t>Азатиоприн</a:t>
            </a:r>
            <a:r>
              <a:rPr lang="sr-Cyrl-CS" smtClean="0"/>
              <a:t> је прекурсор меркаптопурина и омета синтезу ДНК.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Фармакокинетика азатиоприна: добро се апсорбује из дигестивног тракта, метаболише се у јетри и излучује преко бубрега. Време полуелиминације – 5</a:t>
            </a:r>
            <a:r>
              <a:rPr lang="sr-Latn-CS" smtClean="0"/>
              <a:t>h</a:t>
            </a:r>
            <a:r>
              <a:rPr lang="sr-Cyrl-CS" smtClean="0"/>
              <a:t>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Нежељена дејства су последица његовог главног фармаколошког дејства: супресија костне сржи (анемија, леукопенија, тромбоцитопенија), гастроинтестиналне тегобе, повећана склоност инфекцијама, оштећење јетре, канцерогеност.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Осим код пемфигуса, користи се за лечење реуматоидног артритиса, Вегенерове грануломатозе и за превенцију одбацивања трансплантата јетре и бубрега.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5029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b="1" smtClean="0"/>
              <a:t>Микофенолат мофетил </a:t>
            </a:r>
            <a:r>
              <a:rPr lang="sr-Cyrl-CS" smtClean="0"/>
              <a:t>инхибира синтезу гуанозина. 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Фармакокинетика </a:t>
            </a:r>
            <a:r>
              <a:rPr lang="sr-Cyrl-CS"/>
              <a:t>м</a:t>
            </a:r>
            <a:r>
              <a:rPr lang="sr-Cyrl-CS" smtClean="0"/>
              <a:t>икофенолат мофетила</a:t>
            </a:r>
            <a:r>
              <a:rPr lang="sr-Cyrl-CS" smtClean="0"/>
              <a:t>: добро се апсорбује из дигестивног тракта, метаболише се у јетри у активни облик – микофенолну киселину.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Нежељена дејства: супресија костне сржи (анемија, леукопенија, тромбоцитопенија), карцином коже и лимфног ткива.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Осим примене код пемфигуса, најефикаснији је имуносупресив за превенцију одбацивања трансплантата срца и бубрега (користи се уз циклоспорин и кортикостероиде)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b="1" smtClean="0"/>
              <a:t>Циклофосфамид </a:t>
            </a:r>
            <a:r>
              <a:rPr lang="sr-Cyrl-CS" smtClean="0"/>
              <a:t>инхибира синтезу ДНК везивањем за нуклеинске базе. 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Нежељена дејства: супресија костне сржи (анемија, неутропенија, тромбоцитопенија), алопеција и хеморагични циститис.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Примена цитостатика за имуносупресију захтева контролу крвне слике пацијента једном недељно; ако постоје знаци имуносупресије, терапија се прекида.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839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b="1" smtClean="0"/>
              <a:t>Препарати злата </a:t>
            </a:r>
            <a:r>
              <a:rPr lang="sr-Cyrl-CS" smtClean="0"/>
              <a:t>ометају функционисање макрофага. Депонују се у синовијалним мембранама, слезини, јетри, лимфним судовима, бубрезима.</a:t>
            </a:r>
            <a:endParaRPr lang="sr-Cyrl-CS" sz="1500" smtClean="0"/>
          </a:p>
          <a:p>
            <a:pPr>
              <a:buNone/>
            </a:pPr>
            <a:endParaRPr lang="sr-Cyrl-CS" sz="2000" smtClean="0"/>
          </a:p>
          <a:p>
            <a:pPr>
              <a:buNone/>
            </a:pPr>
            <a:r>
              <a:rPr lang="sr-Cyrl-CS" smtClean="0"/>
              <a:t>Осим код пемфигуса, користе се код реуматоидног артритиса (и јувенилног облика), али само ако ако су други лекови неефикасни.</a:t>
            </a:r>
          </a:p>
          <a:p>
            <a:pPr>
              <a:buNone/>
            </a:pPr>
            <a:endParaRPr lang="sr-Cyrl-CS" sz="15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Нежељена дејства препарата злата су бројна: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дерматитис праћен сврабом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плава или сива пребојеност коже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фотосензибилизација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хематотоксичност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нефротоксичност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стоматитис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200"/>
              <a:t>	</a:t>
            </a:r>
            <a:r>
              <a:rPr lang="sr-Cyrl-CS" sz="2200" smtClean="0"/>
              <a:t>дијареја (код оралне примене)</a:t>
            </a:r>
          </a:p>
          <a:p>
            <a:pPr>
              <a:buNone/>
            </a:pPr>
            <a:r>
              <a:rPr lang="sr-Cyrl-CS" sz="2400" smtClean="0"/>
              <a:t>У ређа нежељена дејства спадају: </a:t>
            </a:r>
          </a:p>
          <a:p>
            <a:pPr lvl="1">
              <a:buNone/>
            </a:pPr>
            <a:r>
              <a:rPr lang="sr-Cyrl-CS" sz="1100"/>
              <a:t>	</a:t>
            </a:r>
            <a:r>
              <a:rPr lang="sr-Cyrl-CS" sz="2200" smtClean="0"/>
              <a:t>оштећење јетре</a:t>
            </a:r>
          </a:p>
          <a:p>
            <a:pPr lvl="1">
              <a:buNone/>
            </a:pPr>
            <a:r>
              <a:rPr lang="sr-Cyrl-CS" sz="2200"/>
              <a:t>	</a:t>
            </a:r>
            <a:r>
              <a:rPr lang="sr-Cyrl-CS" sz="2200" smtClean="0"/>
              <a:t>оштећење периферних нерава</a:t>
            </a:r>
          </a:p>
          <a:p>
            <a:pPr lvl="1">
              <a:buNone/>
            </a:pPr>
            <a:r>
              <a:rPr lang="sr-Cyrl-CS" sz="2200"/>
              <a:t>	</a:t>
            </a:r>
            <a:r>
              <a:rPr lang="sr-Cyrl-CS" sz="2200" smtClean="0"/>
              <a:t>таложење злата у корнеи</a:t>
            </a:r>
          </a:p>
          <a:p>
            <a:pPr lvl="1">
              <a:buNone/>
            </a:pPr>
            <a:r>
              <a:rPr lang="sr-Cyrl-CS" sz="2200"/>
              <a:t>	</a:t>
            </a:r>
            <a:r>
              <a:rPr lang="sr-Cyrl-CS" sz="2200" smtClean="0"/>
              <a:t>нитритоидне реакције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endParaRPr lang="sr-Cyrl-CS" sz="15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839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Хризотерапија</a:t>
            </a:r>
            <a:r>
              <a:rPr lang="sr-Cyrl-CS" sz="2800" b="1" smtClean="0"/>
              <a:t> </a:t>
            </a:r>
            <a:r>
              <a:rPr lang="sr-Cyrl-CS" sz="2800" smtClean="0"/>
              <a:t>(примена препарата злата) може бити орална и парентерална.</a:t>
            </a:r>
          </a:p>
          <a:p>
            <a:pPr>
              <a:buNone/>
            </a:pPr>
            <a:r>
              <a:rPr lang="sr-Cyrl-CS" sz="2800" smtClean="0"/>
              <a:t>Парентерална: ауротиоглукоза и злато-натријум-тиомалат</a:t>
            </a:r>
          </a:p>
          <a:p>
            <a:pPr>
              <a:buNone/>
            </a:pPr>
            <a:r>
              <a:rPr lang="sr-Cyrl-CS" sz="2800" smtClean="0"/>
              <a:t>Орална: ауранофин. Орални препарати су мање ефикасни.</a:t>
            </a:r>
          </a:p>
          <a:p>
            <a:pPr>
              <a:buNone/>
            </a:pPr>
            <a:endParaRPr lang="sr-Cyrl-CS" sz="1800" smtClean="0"/>
          </a:p>
          <a:p>
            <a:pPr>
              <a:buNone/>
            </a:pPr>
            <a:r>
              <a:rPr lang="sr-Cyrl-CS" sz="2800" smtClean="0"/>
              <a:t>Препарати злата су контраиндиковани код системског лупуса еритематодуса, током трудноће и лактације.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endParaRPr lang="sr-Cyrl-CS" sz="15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1"/>
            <a:ext cx="88392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Latn-CS" b="1" smtClean="0"/>
              <a:t>Epidermolysis bullosa</a:t>
            </a:r>
            <a:r>
              <a:rPr lang="sr-Cyrl-CS" b="1" smtClean="0"/>
              <a:t> </a:t>
            </a:r>
            <a:r>
              <a:rPr lang="sr-Cyrl-CS" smtClean="0"/>
              <a:t>је аутоимуна болест коју одликује стварање булозних промена на кожи и слузокожама. Организам ствара антитела на супстанцу која везује епителне ћелије са базалном мембраном. 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Клиничка слика: На минималну трауму настају буле на кожи и слузокожама, које по зарастању остављају ожиљке.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Лечење: Нема лека који би превенирао или сузбио ову болест.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b="1" smtClean="0"/>
              <a:t>Angina bullosa</a:t>
            </a:r>
            <a:r>
              <a:rPr lang="sr-Cyrl-CS" b="1" smtClean="0"/>
              <a:t> </a:t>
            </a:r>
            <a:r>
              <a:rPr lang="sr-Latn-CS" b="1" smtClean="0"/>
              <a:t>hemorrhagica </a:t>
            </a:r>
            <a:r>
              <a:rPr lang="sr-Cyrl-CS" smtClean="0"/>
              <a:t>је болест</a:t>
            </a:r>
            <a:r>
              <a:rPr lang="sr-Latn-CS" smtClean="0"/>
              <a:t> </a:t>
            </a:r>
            <a:r>
              <a:rPr lang="sr-Cyrl-CS" smtClean="0"/>
              <a:t>непознате етиологије. Виђа се код старијих особа.</a:t>
            </a:r>
            <a:r>
              <a:rPr lang="sr-Cyrl-CS" smtClean="0"/>
              <a:t> Настају субепителијалне буле.</a:t>
            </a:r>
            <a:endParaRPr lang="sr-Cyrl-CS" smtClean="0"/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Клиничка слика: На језику, непцу или букалној слузокожи се јави плик испуњен крвљу.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Лечење: Довољно је да се плик пробуши и крв издренира. Настаје спонтано зарастање, без ожиљака. Рецидиви нису чести.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839200" cy="502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CS" b="1" smtClean="0"/>
              <a:t>Пемфигоид мукозних мембрана</a:t>
            </a:r>
            <a:r>
              <a:rPr lang="sr-Latn-CS" b="1" smtClean="0"/>
              <a:t> </a:t>
            </a:r>
            <a:r>
              <a:rPr lang="sr-Cyrl-CS" smtClean="0"/>
              <a:t>је аутоимуна болест. Настају субепителијалне буле на слузокожи усне дупље, али нема промена на кожи.</a:t>
            </a:r>
          </a:p>
          <a:p>
            <a:pPr>
              <a:buNone/>
            </a:pPr>
            <a:endParaRPr lang="sr-Cyrl-CS" sz="700" smtClean="0"/>
          </a:p>
          <a:p>
            <a:pPr>
              <a:buNone/>
            </a:pPr>
            <a:r>
              <a:rPr lang="sr-Cyrl-CS" smtClean="0"/>
              <a:t>Клиничка слика: Лезије личе на оне код пемфигуса.</a:t>
            </a:r>
          </a:p>
          <a:p>
            <a:pPr>
              <a:buNone/>
            </a:pPr>
            <a:endParaRPr lang="sr-Cyrl-CS" sz="700" smtClean="0"/>
          </a:p>
          <a:p>
            <a:pPr>
              <a:buNone/>
            </a:pPr>
            <a:r>
              <a:rPr lang="sr-Cyrl-CS" smtClean="0"/>
              <a:t>Лечење: Као код пемфигуса.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r>
              <a:rPr lang="sr-Cyrl-CS" b="1" smtClean="0"/>
              <a:t>Пемфигоид </a:t>
            </a:r>
            <a:r>
              <a:rPr lang="sr-Cyrl-CS" smtClean="0"/>
              <a:t>је аутоимуна болест коју одликује настанак субепителних була које личе на пемфигусне, али имају дебље зидове, па теже пуцају. За разлику од пемфигуса, буле у усној дупљи јављају се само код ⅕ оболелих, најчешће код старијих особа.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2600" b="1" smtClean="0"/>
              <a:t>Стивен-Џонсонов синдром</a:t>
            </a:r>
            <a:r>
              <a:rPr lang="sr-Latn-CS" sz="2600" b="1" smtClean="0"/>
              <a:t> </a:t>
            </a:r>
            <a:r>
              <a:rPr lang="sr-Cyrl-CS" sz="2600" smtClean="0"/>
              <a:t>настаје после примене неких лекова (сулфонамида, барбитурата, цефалоспорина) или после инфекција вирусом херпеса или микоплазмама. Услед накупљања имуних комплекса испод епитела јављају се субепителијалне буле. 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600" smtClean="0"/>
              <a:t>Стивен-Џонсонов синдром може проћи без последица, али и угрозити живот услед тешке суперинфекције отворених була.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 sz="2600" smtClean="0"/>
              <a:t>Лечење: Код лакших облика испирање усне дупље 0,2% хлорхексидином, а код тежих системска примена кортикостероида и азатиоприна.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CS" smtClean="0"/>
              <a:t>Рецидивантни афтозни стоматис одликује поновна појава афти у усној дупљи у одређеним размацима.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r>
              <a:rPr lang="sr-Cyrl-CS" smtClean="0"/>
              <a:t>Афте су улцерације на слузокожи усне дупље, прекривене фибрином.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ОРАЛНИ ОБЛИЦИ ПАПУЛАРНИХ ДЕРМАТОЗА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sz="2400" b="1" smtClean="0"/>
              <a:t>Lichen Planus</a:t>
            </a:r>
            <a:r>
              <a:rPr lang="sr-Cyrl-CS" sz="2400" b="1" smtClean="0"/>
              <a:t> </a:t>
            </a:r>
            <a:r>
              <a:rPr lang="sr-Cyrl-CS" sz="2400" smtClean="0"/>
              <a:t>је аутоимуна болест, код које Т-лимфоцити нападају ћелије плочасто-слојевитог епитела и изазивају хроничну папулозну дерматозу. Код ½ пацијената промене захватају и кожу и слузокоже, а код ¼ лезије постоје само на слузокожи. Чешће се виђа код жена. 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400" smtClean="0"/>
              <a:t>Клиничка слика: Промене  су на букалној слузокожи, језику и поду усне дупље (никад не захватају непце), у облику чипкасте хиперкератозе, плоча, папула, ерозија или атрофичних површина. На кожи флексорних страна екстремитета се јављају црвекасте папуле са финим белим линијама на површини (Викамове стрије).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ОРАЛНИ ОБЛИЦИ ПАПУЛАРНИХ ДЕРМАТОЗА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Latn-CS" sz="2400" smtClean="0"/>
              <a:t>Lichen Planus</a:t>
            </a:r>
            <a:r>
              <a:rPr lang="sr-Cyrl-CS" sz="2400" smtClean="0"/>
              <a:t> се лечи испирањем уста 0,2% хлорхексидином.</a:t>
            </a:r>
          </a:p>
          <a:p>
            <a:pPr>
              <a:buNone/>
            </a:pPr>
            <a:r>
              <a:rPr lang="sr-Cyrl-CS" sz="2400" smtClean="0"/>
              <a:t>Код тежих облика се локално примењују кортикостероиди триамцинолон (у карбоксиметилцелулози) или раствор бетаметазона (1</a:t>
            </a:r>
            <a:r>
              <a:rPr lang="sr-Latn-CS" sz="2400" smtClean="0"/>
              <a:t>mg </a:t>
            </a:r>
            <a:r>
              <a:rPr lang="sr-Cyrl-CS" sz="2400" smtClean="0"/>
              <a:t> на </a:t>
            </a:r>
            <a:r>
              <a:rPr lang="sr-Latn-CS" sz="2400" smtClean="0"/>
              <a:t>10ml</a:t>
            </a:r>
            <a:r>
              <a:rPr lang="sr-Cyrl-CS" sz="2400"/>
              <a:t> </a:t>
            </a:r>
            <a:r>
              <a:rPr lang="sr-Cyrl-CS" sz="2400" smtClean="0"/>
              <a:t>воде). После испирања уста, кортикостероидни препарат се испљуне.</a:t>
            </a:r>
          </a:p>
          <a:p>
            <a:pPr>
              <a:buNone/>
            </a:pPr>
            <a:r>
              <a:rPr lang="sr-Cyrl-CS" sz="2400" smtClean="0"/>
              <a:t>Ако нема одговора на локалну апликацију, кортикостероиди се могу системски применити.</a:t>
            </a:r>
          </a:p>
          <a:p>
            <a:pPr>
              <a:buNone/>
            </a:pPr>
            <a:r>
              <a:rPr lang="sr-Cyrl-CS" sz="2400" smtClean="0"/>
              <a:t>Код изузетно тешких форми  користи се имуносупресив такролимус, који блокира диференцијацију Т-лимфоцита у раним фазама имуног одговора организма, везивањем за цитофилин-Ц, протеин цитоплазме. Нежељена дејства такролимуса су нефротоксичност, хипергликемија и хиперлипидемија.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307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Бенигне афте </a:t>
            </a:r>
            <a:r>
              <a:rPr lang="sr-Cyrl-CS" smtClean="0"/>
              <a:t>су највише заступљене (80%) и погађају око </a:t>
            </a:r>
            <a:r>
              <a:rPr lang="sr-Cyrl-CS" smtClean="0">
                <a:latin typeface="MS Reference Sans Serif"/>
              </a:rPr>
              <a:t>¼ </a:t>
            </a:r>
            <a:r>
              <a:rPr lang="sr-Cyrl-CS" smtClean="0"/>
              <a:t>популације. 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Јављају се код предиспонираних особа (имају гене </a:t>
            </a:r>
            <a:r>
              <a:rPr lang="sr-Latn-CS" smtClean="0"/>
              <a:t>HLA A1, A11, B12</a:t>
            </a:r>
            <a:r>
              <a:rPr lang="sr-Cyrl-CS" smtClean="0"/>
              <a:t> и</a:t>
            </a:r>
            <a:r>
              <a:rPr lang="sr-Latn-CS" smtClean="0"/>
              <a:t> DR2)</a:t>
            </a:r>
            <a:r>
              <a:rPr lang="sr-Cyrl-CS" smtClean="0"/>
              <a:t>. 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Избијању афти доприносе стрес, траума, НСАИЛ, пушење, натријум-лаурил-сулфат из паста за зубе, лекови алендронат и никорандил, алергија на храну, недостатак гвожђа, витамина Б</a:t>
            </a:r>
            <a:r>
              <a:rPr lang="sr-Cyrl-CS" baseline="-25000" smtClean="0"/>
              <a:t>12</a:t>
            </a:r>
            <a:r>
              <a:rPr lang="sr-Cyrl-CS" smtClean="0"/>
              <a:t> и фолне киселине.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Бенигне афте могу пратити Кронову болест, улцерозни колитис и глутенску ентеропатију.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Бенигне афте обично почињу да се јављају још у детињству.</a:t>
            </a:r>
          </a:p>
          <a:p>
            <a:pPr>
              <a:buNone/>
            </a:pPr>
            <a:endParaRPr lang="sr-Cyrl-CS" sz="1200"/>
          </a:p>
          <a:p>
            <a:pPr>
              <a:buNone/>
            </a:pPr>
            <a:r>
              <a:rPr lang="sr-Cyrl-CS" smtClean="0"/>
              <a:t>Клиничка слика: На слузокожи усне дупље која не орожава се одједном појави више афти у групи (до 6), пречника до 5</a:t>
            </a:r>
            <a:r>
              <a:rPr lang="sr-Latn-CS" smtClean="0"/>
              <a:t>mm</a:t>
            </a:r>
            <a:r>
              <a:rPr lang="sr-Cyrl-CS" smtClean="0"/>
              <a:t>. Болне су и ометају исхрану. Спонтано зацељују за недељу-две, без ожиљака, али се поново јављају после 1-4 месеца.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mtClean="0"/>
              <a:t>Бенигне афте се лече применом: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0,2% </a:t>
            </a:r>
            <a:r>
              <a:rPr lang="sr-Cyrl-CS" b="1" smtClean="0"/>
              <a:t>хлорхексидина</a:t>
            </a:r>
            <a:r>
              <a:rPr lang="sr-Cyrl-CS" smtClean="0"/>
              <a:t>, у облику течности за испирање уста (спречавање суперинфекције)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b="1" smtClean="0"/>
              <a:t>бензидамина</a:t>
            </a:r>
            <a:r>
              <a:rPr lang="sr-Cyrl-CS" smtClean="0"/>
              <a:t>, у облику течности за испирање уста (делује као локални анестетик)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аналгетика (системски) – по потреби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локалном применом кортикостероида или тетрациклина (на саму афту)</a:t>
            </a:r>
          </a:p>
          <a:p>
            <a:pPr lvl="1">
              <a:buClr>
                <a:srgbClr val="C00000"/>
              </a:buCl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Такође треба надокнадити недостатак гвожђа, фолне киселине и витамина Б</a:t>
            </a:r>
            <a:r>
              <a:rPr lang="sr-Cyrl-CS" baseline="-25000" smtClean="0"/>
              <a:t>12</a:t>
            </a:r>
            <a:r>
              <a:rPr lang="sr-Cyrl-CS" smtClean="0"/>
              <a:t>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307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Малигне афте </a:t>
            </a:r>
            <a:r>
              <a:rPr lang="sr-Cyrl-CS" smtClean="0"/>
              <a:t>су знатно ређе (10%). Виђају се код леукемије и инфламаторних гастроинтестиналних обољења.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Клиничка слика: Малигне афте су знатно веће (пречника и до 1</a:t>
            </a:r>
            <a:r>
              <a:rPr lang="sr-Latn-CS" smtClean="0"/>
              <a:t>cm</a:t>
            </a:r>
            <a:r>
              <a:rPr lang="sr-Cyrl-CS" smtClean="0"/>
              <a:t>), јављају се на слузокожи која орожава, одржавају се знатно дуже (5-10 недеља), праћене су повишеном температуром, по зарастању остављају ожиљак. 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Лечење: Као код бенигних афти. Тешке форме захтевају и системску примену кортикостероида 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РЕЦИДИВАНТНИ АФТОЗНИ СТОМАТИТИС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30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b="1">
                <a:solidFill>
                  <a:srgbClr val="C00000"/>
                </a:solidFill>
              </a:rPr>
              <a:t>Х</a:t>
            </a:r>
            <a:r>
              <a:rPr lang="sr-Cyrl-CS" b="1" smtClean="0">
                <a:solidFill>
                  <a:srgbClr val="C00000"/>
                </a:solidFill>
              </a:rPr>
              <a:t>ерпетиформни улкуси </a:t>
            </a:r>
            <a:r>
              <a:rPr lang="sr-Cyrl-CS" smtClean="0"/>
              <a:t>су знатно ређи од бенигних и малигних афти. Нису изазвани херпетичним вирусом. Најчешће се јављају код старих жена.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Клиничка слика: На поду усне дупље или врху језика настају улцерације у групама. Спонтано зацељују после 1-2 недеље, без ожиљака.</a:t>
            </a:r>
          </a:p>
          <a:p>
            <a:pPr>
              <a:buNone/>
            </a:pPr>
            <a:endParaRPr lang="sr-Cyrl-CS" sz="1400" smtClean="0"/>
          </a:p>
          <a:p>
            <a:pPr>
              <a:buNone/>
            </a:pPr>
            <a:r>
              <a:rPr lang="sr-Cyrl-CS" smtClean="0"/>
              <a:t>Лечење: Као код бенигних афти. 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27237"/>
            <a:ext cx="85344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Везикуло-булозне промене у усној дупљи могу бити интраепителијалне и субепителијалне.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mtClean="0"/>
              <a:t>Код </a:t>
            </a:r>
            <a:r>
              <a:rPr lang="sr-Cyrl-CS" b="1" smtClean="0"/>
              <a:t>интраепителијалних</a:t>
            </a:r>
            <a:r>
              <a:rPr lang="sr-Cyrl-CS" smtClean="0"/>
              <a:t> се течност накупља у самом епителу, између раздвојених слојева, а код </a:t>
            </a:r>
            <a:r>
              <a:rPr lang="sr-Cyrl-CS" b="1" smtClean="0"/>
              <a:t>субепителијалних</a:t>
            </a:r>
            <a:r>
              <a:rPr lang="sr-Cyrl-CS" smtClean="0"/>
              <a:t> испод епитела.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mtClean="0"/>
              <a:t>Кад плик пукне остаје еродирана слузокожа из које се цеди лимфа.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ВЕЗИКУЛО-БУЛОЗНЕ ЛЕЗИЈЕ НА БУКАЛНОЈ СЛУЗОКОЖИ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839200" cy="5029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Latn-CS" b="1" smtClean="0"/>
              <a:t>Pemphigus vulgaris</a:t>
            </a:r>
            <a:r>
              <a:rPr lang="sr-Cyrl-CS" b="1" smtClean="0"/>
              <a:t> </a:t>
            </a:r>
            <a:r>
              <a:rPr lang="sr-Cyrl-CS" smtClean="0"/>
              <a:t>је аутоимуна болест коју одликује стварање везикуло-булозних промена на кожи и слузокожама. Организам ствара антитела на дезмоглеин 1 и 3, супстанцу која омогућује да се епителне ћелије не раздвајају. 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Клиничка слика: Најчешће је захваћено непце. Пликови брзо пуцају, остављајући ерозије подложне бактеријским инфекцијама.</a:t>
            </a:r>
          </a:p>
          <a:p>
            <a:pPr>
              <a:buNone/>
            </a:pPr>
            <a:endParaRPr lang="sr-Cyrl-CS" sz="1500" smtClean="0"/>
          </a:p>
          <a:p>
            <a:pPr>
              <a:buNone/>
            </a:pPr>
            <a:r>
              <a:rPr lang="sr-Cyrl-CS" smtClean="0"/>
              <a:t>Лечење: Системска примена кортикостероида, азатиоприна, микофенолат мофетила или препарата злата. </a:t>
            </a:r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Код тежих облика се примењује циклофосфамид.</a:t>
            </a:r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Новија терапија укључује примену ритуксимаба.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1307</Words>
  <Application>Microsoft Office PowerPoint</Application>
  <PresentationFormat>On-screen Show (4:3)</PresentationFormat>
  <Paragraphs>134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АФТОЗНИ СТОМАТИТИС</vt:lpstr>
      <vt:lpstr>РЕЦИДИВАНТНИ АФТОЗНИ СТОМАТИТИС</vt:lpstr>
      <vt:lpstr>РЕЦИДИВАНТНИ АФТОЗНИ СТОМАТИТИС</vt:lpstr>
      <vt:lpstr>РЕЦИДИВАНТНИ АФТОЗНИ СТОМАТИТИС</vt:lpstr>
      <vt:lpstr>РЕЦИДИВАНТНИ АФТОЗНИ СТОМАТИТИС</vt:lpstr>
      <vt:lpstr>РЕЦИДИВАНТНИ АФТОЗНИ СТОМАТИТИС</vt:lpstr>
      <vt:lpstr>РЕЦИДИВАНТНИ АФТОЗНИ СТОМАТИТИС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ВЕЗИКУЛО-БУЛОЗНЕ ЛЕЗИЈЕ НА БУКАЛНОЈ СЛУЗОКОЖИ</vt:lpstr>
      <vt:lpstr>ОРАЛНИ ОБЛИЦИ ПАПУЛАРНИХ ДЕРМАТОЗА</vt:lpstr>
      <vt:lpstr>ОРАЛНИ ОБЛИЦИ ПАПУЛАРНИХ ДЕРМАТОЗА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АФТОЗНИ СТОМАТИТИС</dc:title>
  <dc:creator>Snezana</dc:creator>
  <cp:lastModifiedBy>Snezana</cp:lastModifiedBy>
  <cp:revision>25</cp:revision>
  <dcterms:created xsi:type="dcterms:W3CDTF">2012-01-18T10:26:18Z</dcterms:created>
  <dcterms:modified xsi:type="dcterms:W3CDTF">2012-01-18T14:32:51Z</dcterms:modified>
</cp:coreProperties>
</file>